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56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11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9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14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6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42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974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9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049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59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99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CD60-4576-4359-B1FB-C150B27BFD4F}" type="datetimeFigureOut">
              <a:rPr lang="en-AU" smtClean="0"/>
              <a:t>12/07/2020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26D5-5484-4E92-92DF-46D9CF3A2A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23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NeFCO_Dww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yPq86yM_Ic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PA-KpldDV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FZ_ncX3-m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mQ8FWnM0f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Niño and La Niña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0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NeFCO_Dww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05537"/>
            <a:ext cx="1135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El Niño-Southern Oscillation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irregular, repeating variation in wind speeds and sea temperatures over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equatorial Pacific Ocean.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three stages to this oscillation: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50979"/>
              </p:ext>
            </p:extLst>
          </p:nvPr>
        </p:nvGraphicFramePr>
        <p:xfrm>
          <a:off x="4406900" y="2237264"/>
          <a:ext cx="10515600" cy="16230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1720527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B81AE0"/>
                          </a:solidFill>
                          <a:effectLst/>
                        </a:rPr>
                        <a:t>La Niña events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1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'Normal' conditions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840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00FF"/>
                          </a:solidFill>
                          <a:effectLst/>
                        </a:rPr>
                        <a:t>El Niño events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892693"/>
                  </a:ext>
                </a:extLst>
              </a:tr>
            </a:tbl>
          </a:graphicData>
        </a:graphic>
      </p:graphicFrame>
      <p:pic>
        <p:nvPicPr>
          <p:cNvPr id="4" name="1509316217.036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5000" y="33401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6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913537"/>
            <a:ext cx="1149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normal conditions,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currents and strong winds (known as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trade winds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push warm water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towards Australia.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strength of the winds depends on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pressure difference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east and west Pacific.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56446516.039441g/1456446516233-25294907834109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7" y="3113911"/>
            <a:ext cx="5940425" cy="374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1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28136"/>
            <a:ext cx="11214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warm 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evaporates, producing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warm, wet air.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warm air rises, where it cools and the moisture condenses as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rain.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recognise this as a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low pressure system.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261.875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0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02337"/>
            <a:ext cx="1196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this picture shows, during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normal conditions,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Australia experiences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amount of rain due to the amount of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moisture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air.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Normal conditions are experienced roughly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50%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the time.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18597688.462281g/1418597688292-518664322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771997"/>
            <a:ext cx="8861425" cy="51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6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388035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have difficulty remembering the difference between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warm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cold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air, think of it this way:</a:t>
            </a:r>
            <a:endParaRPr lang="en-AU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64388"/>
              </p:ext>
            </p:extLst>
          </p:nvPr>
        </p:nvGraphicFramePr>
        <p:xfrm>
          <a:off x="3975100" y="1352074"/>
          <a:ext cx="10515600" cy="108204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63481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FF0000"/>
                          </a:solidFill>
                          <a:effectLst/>
                        </a:rPr>
                        <a:t>W</a:t>
                      </a:r>
                      <a:r>
                        <a:rPr lang="en-AU" sz="2800" dirty="0">
                          <a:solidFill>
                            <a:srgbClr val="FF0000"/>
                          </a:solidFill>
                          <a:effectLst/>
                        </a:rPr>
                        <a:t>arm air is </a:t>
                      </a:r>
                      <a:r>
                        <a:rPr lang="en-AU" sz="2800" b="1" dirty="0">
                          <a:solidFill>
                            <a:srgbClr val="FF0000"/>
                          </a:solidFill>
                          <a:effectLst/>
                        </a:rPr>
                        <a:t>w</a:t>
                      </a:r>
                      <a:r>
                        <a:rPr lang="en-AU" sz="2800" dirty="0">
                          <a:solidFill>
                            <a:srgbClr val="FF0000"/>
                          </a:solidFill>
                          <a:effectLst/>
                        </a:rPr>
                        <a:t>et.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37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AU" sz="2800" dirty="0">
                          <a:solidFill>
                            <a:srgbClr val="0000FF"/>
                          </a:solidFill>
                          <a:effectLst/>
                        </a:rPr>
                        <a:t>old air is </a:t>
                      </a:r>
                      <a:r>
                        <a:rPr lang="en-AU" sz="2800" b="1" dirty="0">
                          <a:solidFill>
                            <a:srgbClr val="0000FF"/>
                          </a:solidFill>
                          <a:effectLst/>
                        </a:rPr>
                        <a:t>c</a:t>
                      </a:r>
                      <a:r>
                        <a:rPr lang="en-AU" sz="2800" dirty="0">
                          <a:solidFill>
                            <a:srgbClr val="0000FF"/>
                          </a:solidFill>
                          <a:effectLst/>
                        </a:rPr>
                        <a:t>lear.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37579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11200" y="3118535"/>
            <a:ext cx="1104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warm air can hold more water than cold air!</a:t>
            </a:r>
            <a:endParaRPr lang="en-AU" sz="2400" dirty="0"/>
          </a:p>
        </p:txBody>
      </p:sp>
      <p:pic>
        <p:nvPicPr>
          <p:cNvPr id="9" name="1509321177.330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3300" y="4205446"/>
            <a:ext cx="4330700" cy="26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8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138837"/>
            <a:ext cx="1183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 Niña events,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winds and currents are much stronger and the water that reaches Australia is even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warmer.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this occurs, there is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big pressure difference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east and west Pacific.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456446391.746221g/1456446394570-25294907834109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001962"/>
            <a:ext cx="1048235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67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389235"/>
            <a:ext cx="1165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this picture shows, during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 Niña events,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Australia will experience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extreme rain and flooding,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due to increased moisture in the air.</a:t>
            </a:r>
            <a:endParaRPr lang="en-AU" sz="2400" dirty="0"/>
          </a:p>
        </p:txBody>
      </p:sp>
      <p:pic>
        <p:nvPicPr>
          <p:cNvPr id="10242" name="Picture 2" descr="https://www.educationperfect.com/media/content/Science/1423451422.641781g/1423451413460-173286482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4" y="1420003"/>
            <a:ext cx="8988425" cy="543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1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265837"/>
            <a:ext cx="1170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 Niña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events, South America receives much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drier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weather than usual.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cold 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being pulled from deep underwater and is blown away before it has time to heat up.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56446391.746221g/1456446394570-25294907834109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2659063"/>
            <a:ext cx="10829925" cy="35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3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35592" y="336034"/>
            <a:ext cx="437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summarise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 Niña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events:</a:t>
            </a:r>
            <a:endParaRPr lang="en-AU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098"/>
              </p:ext>
            </p:extLst>
          </p:nvPr>
        </p:nvGraphicFramePr>
        <p:xfrm>
          <a:off x="139700" y="1217454"/>
          <a:ext cx="11684000" cy="1981200"/>
        </p:xfrm>
        <a:graphic>
          <a:graphicData uri="http://schemas.openxmlformats.org/drawingml/2006/table">
            <a:tbl>
              <a:tblPr/>
              <a:tblGrid>
                <a:gridCol w="491407">
                  <a:extLst>
                    <a:ext uri="{9D8B030D-6E8A-4147-A177-3AD203B41FA5}">
                      <a16:colId xmlns:a16="http://schemas.microsoft.com/office/drawing/2014/main" val="3074059151"/>
                    </a:ext>
                  </a:extLst>
                </a:gridCol>
                <a:gridCol w="11192593">
                  <a:extLst>
                    <a:ext uri="{9D8B030D-6E8A-4147-A177-3AD203B41FA5}">
                      <a16:colId xmlns:a16="http://schemas.microsoft.com/office/drawing/2014/main" val="4183240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000">
                          <a:effectLst/>
                          <a:latin typeface="KaTeX_Main"/>
                        </a:rPr>
                        <a:t/>
                      </a:r>
                      <a:br>
                        <a:rPr lang="en-AU" sz="2000">
                          <a:effectLst/>
                          <a:latin typeface="KaTeX_Main"/>
                        </a:rPr>
                      </a:br>
                      <a:r>
                        <a:rPr lang="en-AU" sz="2000">
                          <a:effectLst/>
                          <a:latin typeface="KaTeX_Main"/>
                        </a:rPr>
                        <a:t>1.</a:t>
                      </a:r>
                      <a:endParaRPr lang="en-AU" sz="20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</a:rPr>
                        <a:t>The difference in atmospheric pressure between the east and west Pacific is </a:t>
                      </a:r>
                      <a:r>
                        <a:rPr lang="en-AU" sz="2000" b="1" dirty="0">
                          <a:solidFill>
                            <a:srgbClr val="009900"/>
                          </a:solidFill>
                          <a:effectLst/>
                        </a:rPr>
                        <a:t>greater</a:t>
                      </a:r>
                      <a:r>
                        <a:rPr lang="en-AU" sz="2000" dirty="0">
                          <a:effectLst/>
                        </a:rPr>
                        <a:t> than usual.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127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000">
                          <a:effectLst/>
                          <a:latin typeface="KaTeX_Main"/>
                        </a:rPr>
                        <a:t>2.</a:t>
                      </a:r>
                      <a:endParaRPr lang="en-AU" sz="20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</a:rPr>
                        <a:t>This causes the trade winds to blow stronger than usual, moving </a:t>
                      </a:r>
                      <a:r>
                        <a:rPr lang="en-AU" sz="2000" b="1" dirty="0">
                          <a:solidFill>
                            <a:srgbClr val="FB6611"/>
                          </a:solidFill>
                          <a:effectLst/>
                        </a:rPr>
                        <a:t>warm waters closer</a:t>
                      </a:r>
                      <a:r>
                        <a:rPr lang="en-AU" sz="2000" dirty="0">
                          <a:effectLst/>
                        </a:rPr>
                        <a:t> to Australia.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14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000">
                          <a:effectLst/>
                          <a:latin typeface="KaTeX_Main"/>
                        </a:rPr>
                        <a:t>3.</a:t>
                      </a:r>
                      <a:endParaRPr lang="en-AU" sz="20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</a:rPr>
                        <a:t>Warm water evaporates, forming </a:t>
                      </a:r>
                      <a:r>
                        <a:rPr lang="en-AU" sz="2000" b="1" dirty="0">
                          <a:solidFill>
                            <a:srgbClr val="FF0000"/>
                          </a:solidFill>
                          <a:effectLst/>
                        </a:rPr>
                        <a:t>warm, wet air.</a:t>
                      </a:r>
                      <a:endParaRPr lang="en-AU" sz="20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4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000">
                          <a:effectLst/>
                          <a:latin typeface="KaTeX_Main"/>
                        </a:rPr>
                        <a:t>4.</a:t>
                      </a:r>
                      <a:endParaRPr lang="en-AU" sz="20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</a:rPr>
                        <a:t>The warm air rises and cools, and the </a:t>
                      </a:r>
                      <a:r>
                        <a:rPr lang="en-AU" sz="2000" b="1" dirty="0">
                          <a:solidFill>
                            <a:srgbClr val="00B6EE"/>
                          </a:solidFill>
                          <a:effectLst/>
                        </a:rPr>
                        <a:t>moisture condenses</a:t>
                      </a:r>
                      <a:r>
                        <a:rPr lang="en-AU" sz="2000" dirty="0">
                          <a:effectLst/>
                        </a:rPr>
                        <a:t> as rainfall.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94163"/>
                  </a:ext>
                </a:extLst>
              </a:tr>
            </a:tbl>
          </a:graphicData>
        </a:graphic>
      </p:graphicFrame>
      <p:pic>
        <p:nvPicPr>
          <p:cNvPr id="6" name="1509317279.141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4400" y="3437583"/>
            <a:ext cx="5060950" cy="34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7" y="496887"/>
            <a:ext cx="11094019" cy="2957513"/>
          </a:xfrm>
          <a:prstGeom prst="rect">
            <a:avLst/>
          </a:prstGeom>
        </p:spPr>
      </p:pic>
      <p:pic>
        <p:nvPicPr>
          <p:cNvPr id="3" name="1509322214.114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550" y="3570288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455136"/>
            <a:ext cx="1184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 Niño events,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winds are much weaker and the warm water flows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away from Australia.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this occurs, there is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very little pressure difference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east and west Pacific.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cience/1456446702.003361g/1456446704932-25294907834109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2" y="3744912"/>
            <a:ext cx="9613001" cy="2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0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211435"/>
            <a:ext cx="1125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this picture shows, during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 Niño events,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Australia will experience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dry weather and droughts,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due to the decreased moisture in the air.</a:t>
            </a:r>
            <a:endParaRPr lang="en-AU" sz="2400" dirty="0"/>
          </a:p>
        </p:txBody>
      </p:sp>
      <p:pic>
        <p:nvPicPr>
          <p:cNvPr id="14338" name="Picture 2" descr="https://www.educationperfect.com/media/content/Science/1423451022.782151g/1423451013574-173286482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2" y="1406524"/>
            <a:ext cx="8847137" cy="52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3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536"/>
            <a:ext cx="11925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 Niño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events, South America receives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increased rainfall and flooding.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 warm waters are moving closer to South America and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increasing the moisture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air.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Science/1456446702.003361g/1456446704932-25294907834109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6" y="3211512"/>
            <a:ext cx="11476588" cy="35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6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yPq86yM_I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0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1728" y="666234"/>
            <a:ext cx="432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</a:t>
            </a:r>
            <a:r>
              <a:rPr lang="es-ES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summarise</a:t>
            </a:r>
            <a:r>
              <a:rPr lang="es-ES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 Niño</a:t>
            </a:r>
            <a:r>
              <a:rPr lang="es-ES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events</a:t>
            </a:r>
            <a:r>
              <a:rPr lang="es-ES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:</a:t>
            </a:r>
            <a:endParaRPr lang="en-AU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16596"/>
              </p:ext>
            </p:extLst>
          </p:nvPr>
        </p:nvGraphicFramePr>
        <p:xfrm>
          <a:off x="759554" y="1329214"/>
          <a:ext cx="7800246" cy="3383280"/>
        </p:xfrm>
        <a:graphic>
          <a:graphicData uri="http://schemas.openxmlformats.org/drawingml/2006/table">
            <a:tbl>
              <a:tblPr/>
              <a:tblGrid>
                <a:gridCol w="539611">
                  <a:extLst>
                    <a:ext uri="{9D8B030D-6E8A-4147-A177-3AD203B41FA5}">
                      <a16:colId xmlns:a16="http://schemas.microsoft.com/office/drawing/2014/main" val="217752358"/>
                    </a:ext>
                  </a:extLst>
                </a:gridCol>
                <a:gridCol w="7260635">
                  <a:extLst>
                    <a:ext uri="{9D8B030D-6E8A-4147-A177-3AD203B41FA5}">
                      <a16:colId xmlns:a16="http://schemas.microsoft.com/office/drawing/2014/main" val="2870478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400" dirty="0">
                          <a:effectLst/>
                          <a:latin typeface="KaTeX_Main"/>
                        </a:rPr>
                        <a:t>1.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The difference in atmospheric pressure between the east and west Pacific is </a:t>
                      </a:r>
                      <a:r>
                        <a:rPr lang="en-AU" sz="2400" b="1">
                          <a:solidFill>
                            <a:srgbClr val="009900"/>
                          </a:solidFill>
                          <a:effectLst/>
                        </a:rPr>
                        <a:t>smaller</a:t>
                      </a:r>
                      <a:r>
                        <a:rPr lang="en-AU" sz="2400">
                          <a:effectLst/>
                        </a:rPr>
                        <a:t> than usual.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528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400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This causes the trade winds to blow weaker than usual, moving </a:t>
                      </a:r>
                      <a:r>
                        <a:rPr lang="en-AU" sz="2400" b="1" dirty="0">
                          <a:solidFill>
                            <a:srgbClr val="FB6611"/>
                          </a:solidFill>
                          <a:effectLst/>
                        </a:rPr>
                        <a:t>warm waters further</a:t>
                      </a:r>
                      <a:r>
                        <a:rPr lang="en-AU" sz="2400" dirty="0">
                          <a:effectLst/>
                        </a:rPr>
                        <a:t> from Australia.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4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400">
                          <a:effectLst/>
                          <a:latin typeface="KaTeX_Main"/>
                        </a:rPr>
                        <a:t>3.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Cooler water evaporates less than warm water, resulting in relatively </a:t>
                      </a:r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cool, dry air.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47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2400">
                          <a:effectLst/>
                          <a:latin typeface="KaTeX_Main"/>
                        </a:rPr>
                        <a:t>4.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This dry air has </a:t>
                      </a:r>
                      <a:r>
                        <a:rPr lang="en-AU" sz="2400" b="1" dirty="0">
                          <a:solidFill>
                            <a:srgbClr val="FF0000"/>
                          </a:solidFill>
                          <a:effectLst/>
                        </a:rPr>
                        <a:t>little moisture</a:t>
                      </a:r>
                      <a:r>
                        <a:rPr lang="en-AU" sz="2400" dirty="0">
                          <a:effectLst/>
                        </a:rPr>
                        <a:t> and results in very little rainfall.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5012"/>
                  </a:ext>
                </a:extLst>
              </a:tr>
            </a:tbl>
          </a:graphicData>
        </a:graphic>
      </p:graphicFrame>
      <p:pic>
        <p:nvPicPr>
          <p:cNvPr id="16386" name="Picture 2" descr="https://www.educationperfect.com/Images/Content/Geography/1349297947707-429520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3517900"/>
            <a:ext cx="33401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0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92438"/>
            <a:ext cx="1210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southern oscillation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describes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changes in atmospheric pressure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above the equatorial Pacific Ocean.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changes are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cycle,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meaning that sometimes the pressure will be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average and sometimes it will be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lower.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media/content/Science/1490927253.814321g/1490927254638-2200194093683314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14" y="3047524"/>
            <a:ext cx="5608271" cy="364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254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176937"/>
            <a:ext cx="11633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graph shows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Southern Oscillation Index (SOI),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a measure of the difference in air pressure between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Tahiti (East Pacific)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Darwin (West Pacific).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x-axis (horizontal line) represents the difference in air pressure during normal conditions.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https://www.educationperfect.com/media/content/Science/1490927253.814321g/1490927254638-2200194093683314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70" y="3009899"/>
            <a:ext cx="5228660" cy="33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9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458738"/>
            <a:ext cx="11747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difference in air pressure is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higher than normal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(positive SOI), there is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 Niña event.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difference in air pressure is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lower than normal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(negative SOI), there is an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 Niño event.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 flows from high pressure to low pressure. The bigger the difference in pressure, the faster the wind will flow.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99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PA-KpldDV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7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143639"/>
            <a:ext cx="11417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be wondering: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"If changes in </a:t>
            </a:r>
            <a:r>
              <a:rPr lang="en-AU" sz="2400" b="1" i="1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atmospheric pressure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 the trade winds to </a:t>
            </a:r>
            <a:r>
              <a:rPr lang="en-AU" sz="2400" b="1" i="1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increase/decrease in strength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these </a:t>
            </a:r>
            <a:r>
              <a:rPr lang="en-AU" sz="2400" b="1" i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increases/decreases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change the </a:t>
            </a:r>
            <a:r>
              <a:rPr lang="en-AU" sz="2400" b="1" i="1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atmospheric pressure,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causes the whole process in the first place?"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simple answer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scientists are still working that out!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0528.90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8075" y="3100386"/>
            <a:ext cx="485775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FZ_ncX3-m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4339"/>
            <a:ext cx="11747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Atmospheric pressure is the weight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all the air above you.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weight depends on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temperature, altitude and humidity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air. On average, a one square meter column of air at sea level weighs about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000kg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Fortunately, our bodies naturally push back against this weight so we aren't crushed!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458100510.121111g/1458100510036-42896169067238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543174"/>
            <a:ext cx="66484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3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mQ8FWnM0f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5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1011535"/>
            <a:ext cx="11569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watch the weather forecast, you'll know that areas of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high pressure (H)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usually bring good weather and areas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low pressure (L)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usually bring poor weather.</a:t>
            </a:r>
            <a:endParaRPr lang="en-AU" sz="2400" dirty="0"/>
          </a:p>
        </p:txBody>
      </p:sp>
      <p:pic>
        <p:nvPicPr>
          <p:cNvPr id="2050" name="Picture 2" descr="https://www.educationperfect.com/Images/Content/Maths/1372130459268-781543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7" y="2936875"/>
            <a:ext cx="4975225" cy="38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914738"/>
            <a:ext cx="11188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there is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low pressure,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isn't as much air pressing down as usual. As a result, air 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ground level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flow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inwards and upwards.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there is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high pressure,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is more air pressing down than usual. As a result, air 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ground level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flow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downwards and outwards.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58247295.51711g/1458247308964-88816738254280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4" y="3713162"/>
            <a:ext cx="5965825" cy="30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4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37739"/>
            <a:ext cx="11290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low pressures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pull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warm, wet air upwards,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 it cools and the moisture condenses as rain.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Meanwhile,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high pressures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push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cold, dry air downwards,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resulting in clear, cloudless skies.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may seem strange that cold air results in good weather, however cloudless skies mean less rain and more sun!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56452889.409491g/1456452889536-19172738757447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3684727"/>
            <a:ext cx="3800475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5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915938"/>
            <a:ext cx="11468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Atmospheric pressure also has a significant effect on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wind conditions.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Air flows from areas with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high pressure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areas with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low pressure.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bigger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difference in pressure,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air will flow and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stronger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winds will be.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Remember: wind is just the movement of air!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0674.06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2350" y="3593594"/>
            <a:ext cx="4381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209</Words>
  <Application>Microsoft Office PowerPoint</Application>
  <PresentationFormat>Widescreen</PresentationFormat>
  <Paragraphs>88</Paragraphs>
  <Slides>29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KaTeX_Main</vt:lpstr>
      <vt:lpstr>Office Theme</vt:lpstr>
      <vt:lpstr>El Niño and La Niña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Niño and La Niña</dc:title>
  <dc:creator>Joseph D'cruz</dc:creator>
  <cp:lastModifiedBy>Joseph D'cruz</cp:lastModifiedBy>
  <cp:revision>3</cp:revision>
  <dcterms:created xsi:type="dcterms:W3CDTF">2020-07-12T00:41:17Z</dcterms:created>
  <dcterms:modified xsi:type="dcterms:W3CDTF">2020-07-12T00:50:33Z</dcterms:modified>
</cp:coreProperties>
</file>